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League Spartan"/>
      <p:regular r:id="rId20"/>
      <p:bold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Be Vietnam Pro"/>
      <p:regular r:id="rId26"/>
      <p:bold r:id="rId27"/>
      <p:italic r:id="rId28"/>
      <p:boldItalic r:id="rId29"/>
    </p:embeddedFont>
    <p:embeddedFont>
      <p:font typeface="Be Vietnam Pro Medium"/>
      <p:regular r:id="rId30"/>
      <p:bold r:id="rId31"/>
      <p:italic r:id="rId32"/>
      <p:boldItalic r:id="rId33"/>
    </p:embeddedFont>
    <p:embeddedFont>
      <p:font typeface="Be Vietnam Pro Thin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font" Target="fonts/LeagueSpartan-regular.fntdata"/><Relationship Id="rId41" Type="http://schemas.openxmlformats.org/officeDocument/2006/relationships/font" Target="fonts/OpenSans-boldItalic.fntdata"/><Relationship Id="rId22" Type="http://schemas.openxmlformats.org/officeDocument/2006/relationships/font" Target="fonts/Raleway-regular.fntdata"/><Relationship Id="rId21" Type="http://schemas.openxmlformats.org/officeDocument/2006/relationships/font" Target="fonts/LeagueSpartan-bold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VietnamPr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BeVietnamPro-italic.fntdata"/><Relationship Id="rId27" Type="http://schemas.openxmlformats.org/officeDocument/2006/relationships/font" Target="fonts/BeVietnam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VietnamPr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eVietnamProMedium-bold.fntdata"/><Relationship Id="rId30" Type="http://schemas.openxmlformats.org/officeDocument/2006/relationships/font" Target="fonts/BeVietnamProMedium-regular.fntdata"/><Relationship Id="rId11" Type="http://schemas.openxmlformats.org/officeDocument/2006/relationships/slide" Target="slides/slide7.xml"/><Relationship Id="rId33" Type="http://schemas.openxmlformats.org/officeDocument/2006/relationships/font" Target="fonts/BeVietnamPro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BeVietnamProMedium-italic.fntdata"/><Relationship Id="rId13" Type="http://schemas.openxmlformats.org/officeDocument/2006/relationships/slide" Target="slides/slide9.xml"/><Relationship Id="rId35" Type="http://schemas.openxmlformats.org/officeDocument/2006/relationships/font" Target="fonts/BeVietnamProThin-bold.fntdata"/><Relationship Id="rId12" Type="http://schemas.openxmlformats.org/officeDocument/2006/relationships/slide" Target="slides/slide8.xml"/><Relationship Id="rId34" Type="http://schemas.openxmlformats.org/officeDocument/2006/relationships/font" Target="fonts/BeVietnamProThin-regular.fntdata"/><Relationship Id="rId15" Type="http://schemas.openxmlformats.org/officeDocument/2006/relationships/slide" Target="slides/slide11.xml"/><Relationship Id="rId37" Type="http://schemas.openxmlformats.org/officeDocument/2006/relationships/font" Target="fonts/BeVietnamProThin-boldItalic.fntdata"/><Relationship Id="rId14" Type="http://schemas.openxmlformats.org/officeDocument/2006/relationships/slide" Target="slides/slide10.xml"/><Relationship Id="rId36" Type="http://schemas.openxmlformats.org/officeDocument/2006/relationships/font" Target="fonts/BeVietnamProThin-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bold.fntdata"/><Relationship Id="rId16" Type="http://schemas.openxmlformats.org/officeDocument/2006/relationships/slide" Target="slides/slide12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e46848b42_43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0e46848b42_4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e46848b42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0e46848b4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e46848b42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0e46848b4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e46848b42_7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0e46848b42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e46848b42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0e46848b4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e46848b42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0e46848b4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e46848b42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0e46848b4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e46848b42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0e46848b4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e46848b42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0e46848b4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509150" y="1010025"/>
            <a:ext cx="6125700" cy="20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310950" y="3750175"/>
            <a:ext cx="25221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/>
          <p:nvPr>
            <p:ph hasCustomPrompt="1" type="title"/>
          </p:nvPr>
        </p:nvSpPr>
        <p:spPr>
          <a:xfrm>
            <a:off x="1284000" y="1467060"/>
            <a:ext cx="65760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1284000" y="2766225"/>
            <a:ext cx="65760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3"/>
          <p:cNvSpPr txBox="1"/>
          <p:nvPr>
            <p:ph type="title"/>
          </p:nvPr>
        </p:nvSpPr>
        <p:spPr>
          <a:xfrm>
            <a:off x="720000" y="535000"/>
            <a:ext cx="31239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720000" y="1504300"/>
            <a:ext cx="31239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/>
          <p:nvPr>
            <p:ph idx="2" type="pic"/>
          </p:nvPr>
        </p:nvSpPr>
        <p:spPr>
          <a:xfrm>
            <a:off x="6212050" y="535000"/>
            <a:ext cx="22167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3"/>
          <p:cNvSpPr/>
          <p:nvPr>
            <p:ph idx="3" type="pic"/>
          </p:nvPr>
        </p:nvSpPr>
        <p:spPr>
          <a:xfrm>
            <a:off x="720000" y="2671300"/>
            <a:ext cx="3123900" cy="193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3" name="Google Shape;83;p13"/>
          <p:cNvSpPr/>
          <p:nvPr>
            <p:ph idx="4" type="pic"/>
          </p:nvPr>
        </p:nvSpPr>
        <p:spPr>
          <a:xfrm>
            <a:off x="3919625" y="535000"/>
            <a:ext cx="22167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720000" y="1164031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2" type="subTitle"/>
          </p:nvPr>
        </p:nvSpPr>
        <p:spPr>
          <a:xfrm>
            <a:off x="720000" y="1624697"/>
            <a:ext cx="296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3" type="subTitle"/>
          </p:nvPr>
        </p:nvSpPr>
        <p:spPr>
          <a:xfrm>
            <a:off x="4678650" y="1624697"/>
            <a:ext cx="296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4" type="subTitle"/>
          </p:nvPr>
        </p:nvSpPr>
        <p:spPr>
          <a:xfrm>
            <a:off x="720000" y="3404922"/>
            <a:ext cx="296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5" type="subTitle"/>
          </p:nvPr>
        </p:nvSpPr>
        <p:spPr>
          <a:xfrm>
            <a:off x="4678650" y="3404922"/>
            <a:ext cx="296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6" type="subTitle"/>
          </p:nvPr>
        </p:nvSpPr>
        <p:spPr>
          <a:xfrm>
            <a:off x="720000" y="2944268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7" type="subTitle"/>
          </p:nvPr>
        </p:nvSpPr>
        <p:spPr>
          <a:xfrm>
            <a:off x="4678650" y="1164031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8" type="subTitle"/>
          </p:nvPr>
        </p:nvSpPr>
        <p:spPr>
          <a:xfrm>
            <a:off x="4678650" y="2944268"/>
            <a:ext cx="2967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subTitle"/>
          </p:nvPr>
        </p:nvSpPr>
        <p:spPr>
          <a:xfrm>
            <a:off x="720000" y="1628879"/>
            <a:ext cx="22275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2" type="subTitle"/>
          </p:nvPr>
        </p:nvSpPr>
        <p:spPr>
          <a:xfrm>
            <a:off x="3453605" y="1628879"/>
            <a:ext cx="22275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3" type="subTitle"/>
          </p:nvPr>
        </p:nvSpPr>
        <p:spPr>
          <a:xfrm>
            <a:off x="720000" y="3406229"/>
            <a:ext cx="22287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4" type="subTitle"/>
          </p:nvPr>
        </p:nvSpPr>
        <p:spPr>
          <a:xfrm>
            <a:off x="3453605" y="3406229"/>
            <a:ext cx="22287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5" type="subTitle"/>
          </p:nvPr>
        </p:nvSpPr>
        <p:spPr>
          <a:xfrm>
            <a:off x="6192109" y="1628879"/>
            <a:ext cx="22275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6" type="subTitle"/>
          </p:nvPr>
        </p:nvSpPr>
        <p:spPr>
          <a:xfrm>
            <a:off x="6192109" y="3406229"/>
            <a:ext cx="22275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7" type="subTitle"/>
          </p:nvPr>
        </p:nvSpPr>
        <p:spPr>
          <a:xfrm>
            <a:off x="720000" y="1283184"/>
            <a:ext cx="2228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8" type="subTitle"/>
          </p:nvPr>
        </p:nvSpPr>
        <p:spPr>
          <a:xfrm>
            <a:off x="3453600" y="1283184"/>
            <a:ext cx="2228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9" type="subTitle"/>
          </p:nvPr>
        </p:nvSpPr>
        <p:spPr>
          <a:xfrm>
            <a:off x="6192100" y="1283184"/>
            <a:ext cx="2228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3" type="subTitle"/>
          </p:nvPr>
        </p:nvSpPr>
        <p:spPr>
          <a:xfrm>
            <a:off x="720000" y="3062103"/>
            <a:ext cx="2228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4" type="subTitle"/>
          </p:nvPr>
        </p:nvSpPr>
        <p:spPr>
          <a:xfrm>
            <a:off x="3453600" y="3062103"/>
            <a:ext cx="2228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17"/>
          <p:cNvSpPr txBox="1"/>
          <p:nvPr>
            <p:ph idx="15" type="subTitle"/>
          </p:nvPr>
        </p:nvSpPr>
        <p:spPr>
          <a:xfrm>
            <a:off x="6192100" y="3062103"/>
            <a:ext cx="2228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720000" y="1024768"/>
            <a:ext cx="7704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720000" y="2022268"/>
            <a:ext cx="77040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3" type="subTitle"/>
          </p:nvPr>
        </p:nvSpPr>
        <p:spPr>
          <a:xfrm>
            <a:off x="720000" y="3498375"/>
            <a:ext cx="7704000" cy="1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720000" y="1061700"/>
            <a:ext cx="77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720025" y="1285125"/>
            <a:ext cx="37854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2" type="subTitle"/>
          </p:nvPr>
        </p:nvSpPr>
        <p:spPr>
          <a:xfrm>
            <a:off x="4638600" y="1285125"/>
            <a:ext cx="37854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ctrTitle"/>
          </p:nvPr>
        </p:nvSpPr>
        <p:spPr>
          <a:xfrm>
            <a:off x="2682900" y="535000"/>
            <a:ext cx="37782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2682900" y="1493525"/>
            <a:ext cx="3778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22"/>
          <p:cNvSpPr txBox="1"/>
          <p:nvPr/>
        </p:nvSpPr>
        <p:spPr>
          <a:xfrm>
            <a:off x="2471250" y="3496925"/>
            <a:ext cx="42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b="1" i="0" lang="en" sz="1000" u="sng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b="1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includes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Flaticon</a:t>
            </a:r>
            <a:r>
              <a:rPr b="1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Freepik</a:t>
            </a:r>
            <a:endParaRPr b="1" i="0" sz="1000" u="sng" cap="none" strike="noStrike">
              <a:solidFill>
                <a:schemeClr val="dk1"/>
              </a:solidFill>
              <a:highlight>
                <a:srgbClr val="DFDEF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title"/>
          </p:nvPr>
        </p:nvSpPr>
        <p:spPr>
          <a:xfrm>
            <a:off x="2167150" y="1307100"/>
            <a:ext cx="48096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>
            <p:ph type="title"/>
          </p:nvPr>
        </p:nvSpPr>
        <p:spPr>
          <a:xfrm>
            <a:off x="2201813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2201888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2" type="title"/>
          </p:nvPr>
        </p:nvSpPr>
        <p:spPr>
          <a:xfrm>
            <a:off x="856689" y="1474325"/>
            <a:ext cx="72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4"/>
          <p:cNvSpPr txBox="1"/>
          <p:nvPr>
            <p:ph idx="3" type="title"/>
          </p:nvPr>
        </p:nvSpPr>
        <p:spPr>
          <a:xfrm>
            <a:off x="856689" y="3025825"/>
            <a:ext cx="72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4"/>
          <p:cNvSpPr txBox="1"/>
          <p:nvPr>
            <p:ph idx="4" type="title"/>
          </p:nvPr>
        </p:nvSpPr>
        <p:spPr>
          <a:xfrm>
            <a:off x="3562175" y="1474325"/>
            <a:ext cx="72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4"/>
          <p:cNvSpPr txBox="1"/>
          <p:nvPr>
            <p:ph idx="5" type="title"/>
          </p:nvPr>
        </p:nvSpPr>
        <p:spPr>
          <a:xfrm>
            <a:off x="3562175" y="3025825"/>
            <a:ext cx="72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" name="Google Shape;23;p4"/>
          <p:cNvSpPr txBox="1"/>
          <p:nvPr>
            <p:ph idx="6" type="title"/>
          </p:nvPr>
        </p:nvSpPr>
        <p:spPr>
          <a:xfrm>
            <a:off x="6267653" y="1460261"/>
            <a:ext cx="72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4"/>
          <p:cNvSpPr txBox="1"/>
          <p:nvPr>
            <p:ph idx="7" type="title"/>
          </p:nvPr>
        </p:nvSpPr>
        <p:spPr>
          <a:xfrm>
            <a:off x="6267653" y="3025825"/>
            <a:ext cx="722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1"/>
                </a:solidFill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720000" y="19778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subTitle"/>
          </p:nvPr>
        </p:nvSpPr>
        <p:spPr>
          <a:xfrm>
            <a:off x="3419275" y="19778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9" type="subTitle"/>
          </p:nvPr>
        </p:nvSpPr>
        <p:spPr>
          <a:xfrm>
            <a:off x="6118550" y="19778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3" type="subTitle"/>
          </p:nvPr>
        </p:nvSpPr>
        <p:spPr>
          <a:xfrm>
            <a:off x="720000" y="35228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4" type="subTitle"/>
          </p:nvPr>
        </p:nvSpPr>
        <p:spPr>
          <a:xfrm>
            <a:off x="3419275" y="35228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5" type="subTitle"/>
          </p:nvPr>
        </p:nvSpPr>
        <p:spPr>
          <a:xfrm>
            <a:off x="6118550" y="3522850"/>
            <a:ext cx="2305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4200050" y="2628866"/>
            <a:ext cx="3943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4319925" y="1560475"/>
            <a:ext cx="989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"/>
          <p:cNvSpPr/>
          <p:nvPr>
            <p:ph idx="3" type="pic"/>
          </p:nvPr>
        </p:nvSpPr>
        <p:spPr>
          <a:xfrm>
            <a:off x="721775" y="535000"/>
            <a:ext cx="3081300" cy="40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715100" y="1015825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715100" y="1649075"/>
            <a:ext cx="3852000" cy="24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6"/>
          <p:cNvSpPr/>
          <p:nvPr>
            <p:ph idx="2" type="pic"/>
          </p:nvPr>
        </p:nvSpPr>
        <p:spPr>
          <a:xfrm>
            <a:off x="5063025" y="535000"/>
            <a:ext cx="3366000" cy="40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4646725" y="2726550"/>
            <a:ext cx="2748300" cy="17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2" type="subTitle"/>
          </p:nvPr>
        </p:nvSpPr>
        <p:spPr>
          <a:xfrm>
            <a:off x="720000" y="2726557"/>
            <a:ext cx="2748300" cy="17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3" type="subTitle"/>
          </p:nvPr>
        </p:nvSpPr>
        <p:spPr>
          <a:xfrm>
            <a:off x="720000" y="2236104"/>
            <a:ext cx="2748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4" type="subTitle"/>
          </p:nvPr>
        </p:nvSpPr>
        <p:spPr>
          <a:xfrm>
            <a:off x="4646725" y="2236104"/>
            <a:ext cx="27483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>
            <a:off x="730330" y="2714320"/>
            <a:ext cx="23157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2" type="subTitle"/>
          </p:nvPr>
        </p:nvSpPr>
        <p:spPr>
          <a:xfrm>
            <a:off x="3414525" y="2714319"/>
            <a:ext cx="23157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3" type="subTitle"/>
          </p:nvPr>
        </p:nvSpPr>
        <p:spPr>
          <a:xfrm>
            <a:off x="6103014" y="2714321"/>
            <a:ext cx="23157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4" type="subTitle"/>
          </p:nvPr>
        </p:nvSpPr>
        <p:spPr>
          <a:xfrm>
            <a:off x="730330" y="2105930"/>
            <a:ext cx="23157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5" type="subTitle"/>
          </p:nvPr>
        </p:nvSpPr>
        <p:spPr>
          <a:xfrm>
            <a:off x="3414525" y="2105930"/>
            <a:ext cx="23157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6" type="subTitle"/>
          </p:nvPr>
        </p:nvSpPr>
        <p:spPr>
          <a:xfrm>
            <a:off x="6103014" y="2105930"/>
            <a:ext cx="23157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798388" y="2695500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798388" y="3560169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title"/>
          </p:nvPr>
        </p:nvSpPr>
        <p:spPr>
          <a:xfrm>
            <a:off x="2825700" y="984514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3" type="subTitle"/>
          </p:nvPr>
        </p:nvSpPr>
        <p:spPr>
          <a:xfrm>
            <a:off x="2825700" y="1849198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4" type="title"/>
          </p:nvPr>
        </p:nvSpPr>
        <p:spPr>
          <a:xfrm>
            <a:off x="4853013" y="2695500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latin typeface="Be Vietnam Pro Thin"/>
                <a:ea typeface="Be Vietnam Pro Thin"/>
                <a:cs typeface="Be Vietnam Pro Thin"/>
                <a:sym typeface="Be Vietnam Pro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5" type="subTitle"/>
          </p:nvPr>
        </p:nvSpPr>
        <p:spPr>
          <a:xfrm>
            <a:off x="4853013" y="3560169"/>
            <a:ext cx="349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/>
          <p:nvPr>
            <p:ph type="title"/>
          </p:nvPr>
        </p:nvSpPr>
        <p:spPr>
          <a:xfrm>
            <a:off x="4466700" y="1315425"/>
            <a:ext cx="37785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4466700" y="2625075"/>
            <a:ext cx="37785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836700" y="523200"/>
            <a:ext cx="3230100" cy="409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 Medium"/>
              <a:buNone/>
              <a:defRPr b="0" i="0" sz="3000" u="none" cap="none" strike="noStrike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b="0" i="0" sz="3500" u="none" cap="none" strike="noStrike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b="0" i="0" sz="3500" u="none" cap="none" strike="noStrike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b="0" i="0" sz="3500" u="none" cap="none" strike="noStrike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b="0" i="0" sz="3500" u="none" cap="none" strike="noStrike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b="0" i="0" sz="3500" u="none" cap="none" strike="noStrike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b="0" i="0" sz="3500" u="none" cap="none" strike="noStrike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b="0" i="0" sz="3500" u="none" cap="none" strike="noStrike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 Medium"/>
              <a:buNone/>
              <a:defRPr b="0" i="0" sz="3500" u="none" cap="none" strike="noStrike">
                <a:solidFill>
                  <a:schemeClr val="dk1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●"/>
              <a:defRPr b="0" i="0" sz="14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○"/>
              <a:defRPr b="0" i="0" sz="14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■"/>
              <a:defRPr b="0" i="0" sz="14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●"/>
              <a:defRPr b="0" i="0" sz="14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○"/>
              <a:defRPr b="0" i="0" sz="14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■"/>
              <a:defRPr b="0" i="0" sz="14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●"/>
              <a:defRPr b="0" i="0" sz="14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○"/>
              <a:defRPr b="0" i="0" sz="14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ague Spartan"/>
              <a:buChar char="■"/>
              <a:defRPr b="0" i="0" sz="14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ctrTitle"/>
          </p:nvPr>
        </p:nvSpPr>
        <p:spPr>
          <a:xfrm>
            <a:off x="236675" y="1616500"/>
            <a:ext cx="86880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5000">
                <a:latin typeface="Arial"/>
                <a:ea typeface="Arial"/>
                <a:cs typeface="Arial"/>
                <a:sym typeface="Arial"/>
              </a:rPr>
              <a:t>Email Phishing Analysis Tool</a:t>
            </a:r>
            <a:endParaRPr b="1" sz="5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/>
        </p:nvSpPr>
        <p:spPr>
          <a:xfrm>
            <a:off x="-73125" y="696375"/>
            <a:ext cx="4452600" cy="4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code in the EmailIOCAnalyzer extracts Indicators of Compromise (IOCs) from emails, including IP addresses, domains, URLs, email addresses, and attachments.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It also analyzes important email authentication headers like SPF, DKIM, and DMARC to detect potential phishing or spoofing attempts.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results are displayed, highlighting any suspicious elements found in the email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3" name="Google Shape;223;p38"/>
          <p:cNvSpPr/>
          <p:nvPr/>
        </p:nvSpPr>
        <p:spPr>
          <a:xfrm>
            <a:off x="1619100" y="156200"/>
            <a:ext cx="51891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Email_IOC_analyzer</a:t>
            </a: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.py</a:t>
            </a:r>
            <a:endParaRPr b="1" sz="2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475" y="1108700"/>
            <a:ext cx="4459725" cy="272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/>
        </p:nvSpPr>
        <p:spPr>
          <a:xfrm>
            <a:off x="-73125" y="696375"/>
            <a:ext cx="9031200" cy="4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Initialization of the Tool</a:t>
            </a:r>
            <a:r>
              <a:rPr lang="en" sz="1700">
                <a:solidFill>
                  <a:schemeClr val="dk1"/>
                </a:solidFill>
              </a:rPr>
              <a:t>: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Sets up logging, directories, and initializes key components like the </a:t>
            </a:r>
            <a:r>
              <a:rPr b="1" lang="en" sz="1700">
                <a:solidFill>
                  <a:schemeClr val="dk1"/>
                </a:solidFill>
              </a:rPr>
              <a:t>EmailHeaderAnalyzer</a:t>
            </a:r>
            <a:r>
              <a:rPr lang="en" sz="1700">
                <a:solidFill>
                  <a:schemeClr val="dk1"/>
                </a:solidFill>
              </a:rPr>
              <a:t>, </a:t>
            </a:r>
            <a:r>
              <a:rPr b="1" lang="en" sz="1700">
                <a:solidFill>
                  <a:schemeClr val="dk1"/>
                </a:solidFill>
              </a:rPr>
              <a:t>EmailIOCAnalyzer</a:t>
            </a:r>
            <a:r>
              <a:rPr lang="en" sz="1700">
                <a:solidFill>
                  <a:schemeClr val="dk1"/>
                </a:solidFill>
              </a:rPr>
              <a:t>, and </a:t>
            </a:r>
            <a:r>
              <a:rPr b="1" lang="en" sz="1700">
                <a:solidFill>
                  <a:schemeClr val="dk1"/>
                </a:solidFill>
              </a:rPr>
              <a:t>ReputationAnalyzer</a:t>
            </a:r>
            <a:r>
              <a:rPr lang="en" sz="1700">
                <a:solidFill>
                  <a:schemeClr val="dk1"/>
                </a:solidFill>
              </a:rPr>
              <a:t> classes from other modules.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API Key Management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Loads and saves API keys (VirusTotal, AbuseIPDB) from/to a config file.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If API keys are missing, the script prompts the user to input them and saves the keys for future use.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Email Analysis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" sz="1700">
                <a:solidFill>
                  <a:schemeClr val="dk1"/>
                </a:solidFill>
              </a:rPr>
              <a:t>Load Email</a:t>
            </a:r>
            <a:r>
              <a:rPr lang="en" sz="1700">
                <a:solidFill>
                  <a:schemeClr val="dk1"/>
                </a:solidFill>
              </a:rPr>
              <a:t>: The tool loads an email file (.eml) and parses it for analysis.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" sz="1700">
                <a:solidFill>
                  <a:schemeClr val="dk1"/>
                </a:solidFill>
              </a:rPr>
              <a:t>Interactive Menu: </a:t>
            </a:r>
            <a:endParaRPr b="1"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b="1" lang="en" sz="1700">
                <a:solidFill>
                  <a:schemeClr val="dk1"/>
                </a:solidFill>
              </a:rPr>
              <a:t>Option 1</a:t>
            </a:r>
            <a:r>
              <a:rPr lang="en" sz="1700">
                <a:solidFill>
                  <a:schemeClr val="dk1"/>
                </a:solidFill>
              </a:rPr>
              <a:t>: Prints important headers (e.g., From, To, Date, Subject). 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b="1" lang="en" sz="1700">
                <a:solidFill>
                  <a:schemeClr val="dk1"/>
                </a:solidFill>
              </a:rPr>
              <a:t>Option 2</a:t>
            </a:r>
            <a:r>
              <a:rPr lang="en" sz="1700">
                <a:solidFill>
                  <a:schemeClr val="dk1"/>
                </a:solidFill>
              </a:rPr>
              <a:t>: Prints security headers (SPF, DKIM, DMARC). 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b="1" lang="en" sz="1700">
                <a:solidFill>
                  <a:schemeClr val="dk1"/>
                </a:solidFill>
              </a:rPr>
              <a:t>Option 3</a:t>
            </a:r>
            <a:r>
              <a:rPr lang="en" sz="1700">
                <a:solidFill>
                  <a:schemeClr val="dk1"/>
                </a:solidFill>
              </a:rPr>
              <a:t>: Analyzes URLs, IPs, and attachments within the email</a:t>
            </a:r>
            <a:endParaRPr sz="1700">
              <a:solidFill>
                <a:schemeClr val="dk1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■"/>
            </a:pPr>
            <a:r>
              <a:rPr b="1" lang="en" sz="1700">
                <a:solidFill>
                  <a:schemeClr val="dk1"/>
                </a:solidFill>
              </a:rPr>
              <a:t>Option 4</a:t>
            </a:r>
            <a:r>
              <a:rPr lang="en" sz="1700">
                <a:solidFill>
                  <a:schemeClr val="dk1"/>
                </a:solidFill>
              </a:rPr>
              <a:t>: Extracts and prints Indicators of Compromise (IOCs) such as suspicious IPs, domains, URLs, and attachments.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30" name="Google Shape;230;p39"/>
          <p:cNvSpPr/>
          <p:nvPr/>
        </p:nvSpPr>
        <p:spPr>
          <a:xfrm>
            <a:off x="2641000" y="156200"/>
            <a:ext cx="41673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Main</a:t>
            </a: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.py</a:t>
            </a:r>
            <a:endParaRPr b="1" sz="2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/>
          <p:nvPr/>
        </p:nvSpPr>
        <p:spPr>
          <a:xfrm>
            <a:off x="2641000" y="156200"/>
            <a:ext cx="41673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Main.py</a:t>
            </a:r>
            <a:endParaRPr b="1" sz="2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7700"/>
            <a:ext cx="66770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56600"/>
            <a:ext cx="84582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/>
          <p:nvPr/>
        </p:nvSpPr>
        <p:spPr>
          <a:xfrm>
            <a:off x="2516500" y="146675"/>
            <a:ext cx="3362400" cy="64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Enhancements</a:t>
            </a:r>
            <a:endParaRPr sz="2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125725" y="946775"/>
            <a:ext cx="39624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ague Spartan"/>
              <a:buChar char="●"/>
            </a:pPr>
            <a:r>
              <a:rPr lang="en" sz="21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Adding support for more APIs for deeper analysis.</a:t>
            </a:r>
            <a:endParaRPr sz="21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ague Spartan"/>
              <a:buChar char="●"/>
            </a:pPr>
            <a:r>
              <a:rPr lang="en" sz="21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Enhancing machine learning to detect phishing more accurately.</a:t>
            </a:r>
            <a:endParaRPr sz="21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ague Spartan"/>
              <a:buChar char="●"/>
            </a:pPr>
            <a:r>
              <a:rPr lang="en" sz="21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Expanding attachment scanning capabilities to include more file types.</a:t>
            </a:r>
            <a:endParaRPr sz="21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750" y="946775"/>
            <a:ext cx="4044325" cy="37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/>
          <p:nvPr/>
        </p:nvSpPr>
        <p:spPr>
          <a:xfrm>
            <a:off x="3000300" y="258950"/>
            <a:ext cx="2991000" cy="6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  <a:endParaRPr sz="3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0" name="Google Shape;250;p42"/>
          <p:cNvSpPr txBox="1"/>
          <p:nvPr/>
        </p:nvSpPr>
        <p:spPr>
          <a:xfrm>
            <a:off x="97150" y="1209663"/>
            <a:ext cx="40197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ague Spartan"/>
              <a:buChar char="●"/>
            </a:pPr>
            <a:r>
              <a:rPr lang="en" sz="2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The Email Phishing Detection Tool streamlines the analysis of  phishing emails, allowing SOC analysts to detect and respond to phishing threats more efficiently.</a:t>
            </a:r>
            <a:endParaRPr sz="2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ague Spartan"/>
              <a:buChar char="●"/>
            </a:pPr>
            <a:r>
              <a:rPr lang="en" sz="2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Its automation reduces human error and speeds up the detection process.</a:t>
            </a:r>
            <a:endParaRPr sz="2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350" y="989463"/>
            <a:ext cx="4386249" cy="37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/>
          <p:nvPr/>
        </p:nvSpPr>
        <p:spPr>
          <a:xfrm>
            <a:off x="3000300" y="258950"/>
            <a:ext cx="2991000" cy="62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LINKS</a:t>
            </a:r>
            <a:endParaRPr sz="3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1019100" y="1470650"/>
            <a:ext cx="7105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GIthub</a:t>
            </a:r>
            <a:r>
              <a:rPr lang="en" sz="2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Link for the Tool:</a:t>
            </a:r>
            <a:endParaRPr sz="2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https://github.com/apdoel/Phishing_Email_Analysis.git</a:t>
            </a:r>
            <a:endParaRPr sz="2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0" y="852800"/>
            <a:ext cx="9144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290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1" lang="en" sz="3100">
                <a:latin typeface="Arial"/>
                <a:ea typeface="Arial"/>
                <a:cs typeface="Arial"/>
                <a:sym typeface="Arial"/>
              </a:rPr>
              <a:t>Technical provider</a:t>
            </a:r>
            <a:r>
              <a:rPr b="1" lang="en" sz="2900">
                <a:latin typeface="Arial"/>
                <a:ea typeface="Arial"/>
                <a:cs typeface="Arial"/>
                <a:sym typeface="Arial"/>
              </a:rPr>
              <a:t> : AMIT Learning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398646" y="4330232"/>
            <a:ext cx="171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2884050" y="391100"/>
            <a:ext cx="3564900" cy="461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</a:t>
            </a:r>
            <a:endParaRPr b="1" sz="21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1883350" y="1426100"/>
            <a:ext cx="55632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 </a:t>
            </a:r>
            <a:r>
              <a:rPr b="1" lang="en" sz="2200">
                <a:solidFill>
                  <a:schemeClr val="dk1"/>
                </a:solidFill>
              </a:rPr>
              <a:t>Instructor </a:t>
            </a:r>
            <a:r>
              <a:rPr b="1" lang="en" sz="2000">
                <a:solidFill>
                  <a:schemeClr val="dk1"/>
                </a:solidFill>
              </a:rPr>
              <a:t>: Mohamed Ammar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By:</a:t>
            </a:r>
            <a:endParaRPr sz="16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Abdulrahman Hamdy mohammed</a:t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Abobakr Ahmed Abdelghaffar</a:t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Ahmed Mohamed Gomaa</a:t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Yasser Khaled Ahmed</a:t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/>
        </p:nvSpPr>
        <p:spPr>
          <a:xfrm>
            <a:off x="112500" y="1171125"/>
            <a:ext cx="5058300" cy="3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Email phishing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How Does Email Phishing Detection Work?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Core Features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Email_header_analyzer.py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urls_Ip_and_Attachment Analysis.py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Email_IOC_analyzer.py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MAIN.py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Future Enhancements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950" y="1055825"/>
            <a:ext cx="3773175" cy="370910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/>
          <p:nvPr/>
        </p:nvSpPr>
        <p:spPr>
          <a:xfrm>
            <a:off x="2579250" y="314900"/>
            <a:ext cx="3564900" cy="461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Table of contents</a:t>
            </a:r>
            <a:endParaRPr b="1" sz="21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/>
        </p:nvSpPr>
        <p:spPr>
          <a:xfrm>
            <a:off x="3075" y="848775"/>
            <a:ext cx="524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Email phishing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It is a common cyber attack where malicious actors disguise themselves as trustworthy entities to trick recipients into giving up sensitive information.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These attacks often lead to identity theft, financial fraud, or data breaches, making them a significant threat to organizations and individuals.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SOC (Security Operations Center) analysts play a crucial role in identifying phishing attempts by analyzing email headers and attachments.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" name="Google Shape;178;p32"/>
          <p:cNvSpPr/>
          <p:nvPr/>
        </p:nvSpPr>
        <p:spPr>
          <a:xfrm>
            <a:off x="2802250" y="156200"/>
            <a:ext cx="30099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  <a:endParaRPr b="1" sz="2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975" y="956300"/>
            <a:ext cx="3593625" cy="353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/>
        </p:nvSpPr>
        <p:spPr>
          <a:xfrm>
            <a:off x="3075" y="848775"/>
            <a:ext cx="524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SOC analysts often struggle with the tedious task of manually analyzing email headers and attachments to detect phishing attacks.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This process is not only time-consuming but also prone to errors.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Our tool simplifies this by making email headers more readable and automatically providing IP, URL, and attachment reputation analysis, enabling faster and more accurate phishing detection.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5" name="Google Shape;185;p33"/>
          <p:cNvSpPr/>
          <p:nvPr/>
        </p:nvSpPr>
        <p:spPr>
          <a:xfrm>
            <a:off x="2802250" y="156200"/>
            <a:ext cx="30099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 Statement</a:t>
            </a:r>
            <a:endParaRPr b="1" sz="2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375" y="1494350"/>
            <a:ext cx="3841899" cy="22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/>
        </p:nvSpPr>
        <p:spPr>
          <a:xfrm>
            <a:off x="3075" y="848775"/>
            <a:ext cx="8799000" cy="22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Email Phishing Detection Tool automates the extraction and analysis of email headers and attachments.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It checks for suspicious elements like forged sender addresses, malicious URLs, and compromised attachments, helping SOC analysts quickly identify phishing attempts.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2802250" y="156200"/>
            <a:ext cx="30099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It works</a:t>
            </a:r>
            <a:endParaRPr b="1" sz="20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50" y="2887675"/>
            <a:ext cx="8550501" cy="17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/>
        </p:nvSpPr>
        <p:spPr>
          <a:xfrm>
            <a:off x="3075" y="848775"/>
            <a:ext cx="52425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Email Header Analysis</a:t>
            </a:r>
            <a:r>
              <a:rPr lang="en" sz="2000">
                <a:solidFill>
                  <a:schemeClr val="dk1"/>
                </a:solidFill>
              </a:rPr>
              <a:t>: Detects sender IP, SPF, DKIM, and DMARC failures.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IOC Extraction</a:t>
            </a:r>
            <a:r>
              <a:rPr lang="en" sz="2000">
                <a:solidFill>
                  <a:schemeClr val="dk1"/>
                </a:solidFill>
              </a:rPr>
              <a:t>: Extracts suspicious indicators like URLs, IPs, domains, and attachments.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Reputation Analysis</a:t>
            </a:r>
            <a:r>
              <a:rPr lang="en" sz="2000">
                <a:solidFill>
                  <a:schemeClr val="dk1"/>
                </a:solidFill>
              </a:rPr>
              <a:t>: Checks URLs and IPs against VirusTotal and AbuseIPDB APIs for reputation scores.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99" name="Google Shape;199;p35"/>
          <p:cNvSpPr/>
          <p:nvPr/>
        </p:nvSpPr>
        <p:spPr>
          <a:xfrm>
            <a:off x="2802250" y="156200"/>
            <a:ext cx="30099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Core Features</a:t>
            </a:r>
            <a:endParaRPr b="1" sz="2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5169375" y="767025"/>
            <a:ext cx="3784500" cy="19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375" y="2833700"/>
            <a:ext cx="3784501" cy="21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/>
        </p:nvSpPr>
        <p:spPr>
          <a:xfrm>
            <a:off x="3075" y="848775"/>
            <a:ext cx="5242500" cy="27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Our tool examines critical parts of email headers such as the sender's IP address, SPF/DKIM/DMARC records, and email routing information.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This allows analysts to validate the sender's authenticity and detect any anomalies.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7" name="Google Shape;207;p36"/>
          <p:cNvSpPr/>
          <p:nvPr/>
        </p:nvSpPr>
        <p:spPr>
          <a:xfrm>
            <a:off x="2265975" y="156200"/>
            <a:ext cx="38883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Email_Header_Analysis.py</a:t>
            </a:r>
            <a:endParaRPr b="1" sz="2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5169375" y="767025"/>
            <a:ext cx="3784500" cy="19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80975"/>
            <a:ext cx="8839202" cy="15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/>
        </p:nvSpPr>
        <p:spPr>
          <a:xfrm>
            <a:off x="-73125" y="696375"/>
            <a:ext cx="4452600" cy="4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IP Addresses</a:t>
            </a:r>
            <a:r>
              <a:rPr lang="en" sz="1800">
                <a:solidFill>
                  <a:schemeClr val="dk1"/>
                </a:solidFill>
              </a:rPr>
              <a:t>: It extracts IP addresses from email headers and checks their reputation using the AbuseIPDB API to flag suspicious or malicious IPs.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URLs</a:t>
            </a:r>
            <a:r>
              <a:rPr lang="en" sz="1800">
                <a:solidFill>
                  <a:schemeClr val="dk1"/>
                </a:solidFill>
              </a:rPr>
              <a:t>: The tool scans URLs within the email content and checks their reputation against the VirusTotal API, identifying malicious or phishing websites.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Attachments</a:t>
            </a:r>
            <a:r>
              <a:rPr lang="en" sz="1800">
                <a:solidFill>
                  <a:schemeClr val="dk1"/>
                </a:solidFill>
              </a:rPr>
              <a:t>: It analyzes email attachments, calculates their file hash, and checks the hash against the VirusTotal database to detect malware or known threats.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5" name="Google Shape;215;p37"/>
          <p:cNvSpPr/>
          <p:nvPr/>
        </p:nvSpPr>
        <p:spPr>
          <a:xfrm>
            <a:off x="1619100" y="156200"/>
            <a:ext cx="5189100" cy="49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</a:t>
            </a: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rls_Ip_and_Attachment Analysis</a:t>
            </a:r>
            <a:r>
              <a:rPr b="1" lang="en" sz="24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.py</a:t>
            </a:r>
            <a:endParaRPr b="1" sz="24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375" y="852500"/>
            <a:ext cx="3784501" cy="21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100" y="3052425"/>
            <a:ext cx="4900125" cy="20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philia Case Study by Slidesgo">
  <a:themeElements>
    <a:clrScheme name="Simple Light">
      <a:dk1>
        <a:srgbClr val="FFFFFF"/>
      </a:dk1>
      <a:lt1>
        <a:srgbClr val="000000"/>
      </a:lt1>
      <a:dk2>
        <a:srgbClr val="A80000"/>
      </a:dk2>
      <a:lt2>
        <a:srgbClr val="C9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